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1"/>
  </p:handoutMasterIdLst>
  <p:sldIdLst>
    <p:sldId id="256" r:id="rId2"/>
    <p:sldId id="295" r:id="rId3"/>
    <p:sldId id="278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5" autoAdjust="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CAEBE724-50CB-4591-B155-28E8C5B46B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404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404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93B050-55F0-4D96-B946-5748BCDF1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AA89C0-8E9D-4CD5-BE45-102CACA6F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623B4-0A6C-4895-A620-4F2CB75551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BDE111-44CD-432F-BED0-33BD88793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6607C-D7E8-4CFC-8E4E-323F1485B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E9C18-3D07-4937-A593-E2E1D976D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79EDA-4E1F-438A-9860-FC52A4B7EB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6C96ED-DA83-414B-A6D0-41A0E89DB0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BD22C4-1E03-4A18-8023-36434FDD5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2AE0CE-0AB5-4ACA-A1D6-2B5BE7219C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B1F36-D33B-4B17-B1C2-0BAD0389D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428CFE1D-C776-486B-804A-964C5030B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4301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1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1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17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301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4301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3020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302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302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2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Exploration to the New World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Sir Walter Raleig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304800"/>
            <a:ext cx="39655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6"/>
          <p:cNvSpPr txBox="1">
            <a:spLocks noChangeArrowheads="1"/>
          </p:cNvSpPr>
          <p:nvPr/>
        </p:nvSpPr>
        <p:spPr bwMode="auto">
          <a:xfrm>
            <a:off x="288925" y="796925"/>
            <a:ext cx="4665663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latin typeface="Comic Sans MS" pitchFamily="66" charset="0"/>
              </a:rPr>
              <a:t>Devastated by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his brother’s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death, he wanted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to continue what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his brother had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started.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233363" y="304800"/>
            <a:ext cx="87503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latin typeface="Comic Sans MS" pitchFamily="66" charset="0"/>
              </a:rPr>
              <a:t>Raleigh sent men out to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further explore this new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land. Three attempts were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made to establish a settlement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off the coast of North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Carolina (Roanoke Island). Queen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Elizabeth wanted this new land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named after her -Virginia (the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virgin queen).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814960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 dirty="0">
                <a:latin typeface="Comic Sans MS" pitchFamily="66" charset="0"/>
              </a:rPr>
              <a:t>The last attempt was made</a:t>
            </a:r>
          </a:p>
          <a:p>
            <a:pPr eaLnBrk="1" hangingPunct="1"/>
            <a:r>
              <a:rPr lang="en-US" sz="4400" dirty="0" smtClean="0">
                <a:latin typeface="Comic Sans MS" pitchFamily="66" charset="0"/>
              </a:rPr>
              <a:t>in </a:t>
            </a:r>
            <a:r>
              <a:rPr lang="en-US" sz="4400" dirty="0">
                <a:latin typeface="Comic Sans MS" pitchFamily="66" charset="0"/>
              </a:rPr>
              <a:t>1587. A group of </a:t>
            </a:r>
            <a:r>
              <a:rPr lang="en-US" sz="4400" dirty="0" smtClean="0">
                <a:latin typeface="Comic Sans MS" pitchFamily="66" charset="0"/>
              </a:rPr>
              <a:t>settlers</a:t>
            </a:r>
            <a:endParaRPr lang="en-US" sz="4400" dirty="0">
              <a:latin typeface="Comic Sans MS" pitchFamily="66" charset="0"/>
            </a:endParaRPr>
          </a:p>
          <a:p>
            <a:pPr eaLnBrk="1" hangingPunct="1"/>
            <a:r>
              <a:rPr lang="en-US" sz="4400" dirty="0">
                <a:latin typeface="Comic Sans MS" pitchFamily="66" charset="0"/>
              </a:rPr>
              <a:t>(men, women, and children</a:t>
            </a:r>
            <a:r>
              <a:rPr lang="en-US" sz="4400" dirty="0" smtClean="0">
                <a:latin typeface="Comic Sans MS" pitchFamily="66" charset="0"/>
              </a:rPr>
              <a:t>),</a:t>
            </a:r>
            <a:endParaRPr lang="en-US" sz="4400" dirty="0">
              <a:latin typeface="Comic Sans MS" pitchFamily="66" charset="0"/>
            </a:endParaRPr>
          </a:p>
          <a:p>
            <a:pPr eaLnBrk="1" hangingPunct="1"/>
            <a:r>
              <a:rPr lang="en-US" sz="4400" dirty="0">
                <a:latin typeface="Comic Sans MS" pitchFamily="66" charset="0"/>
              </a:rPr>
              <a:t>sailed to Roanoke to create</a:t>
            </a:r>
          </a:p>
          <a:p>
            <a:pPr eaLnBrk="1" hangingPunct="1"/>
            <a:r>
              <a:rPr lang="en-US" sz="4400" dirty="0">
                <a:latin typeface="Comic Sans MS" pitchFamily="66" charset="0"/>
              </a:rPr>
              <a:t>a settlement for England. </a:t>
            </a:r>
          </a:p>
          <a:p>
            <a:pPr eaLnBrk="1" hangingPunct="1"/>
            <a:endParaRPr lang="en-US" sz="4400" dirty="0">
              <a:latin typeface="Comic Sans MS" pitchFamily="66" charset="0"/>
            </a:endParaRPr>
          </a:p>
          <a:p>
            <a:pPr eaLnBrk="1" hangingPunct="1"/>
            <a:r>
              <a:rPr lang="en-US" sz="4400" dirty="0">
                <a:latin typeface="Comic Sans MS" pitchFamily="66" charset="0"/>
              </a:rPr>
              <a:t>Low on supplies, their leader,</a:t>
            </a:r>
          </a:p>
          <a:p>
            <a:pPr eaLnBrk="1" hangingPunct="1"/>
            <a:r>
              <a:rPr lang="en-US" sz="4400" dirty="0">
                <a:latin typeface="Comic Sans MS" pitchFamily="66" charset="0"/>
              </a:rPr>
              <a:t>John White, headed back to</a:t>
            </a:r>
          </a:p>
          <a:p>
            <a:pPr eaLnBrk="1" hangingPunct="1"/>
            <a:r>
              <a:rPr lang="en-US" sz="4400" dirty="0">
                <a:latin typeface="Comic Sans MS" pitchFamily="66" charset="0"/>
              </a:rPr>
              <a:t>England to stock up.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Queen Elizabeth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33400"/>
            <a:ext cx="4191000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4800600" y="0"/>
            <a:ext cx="8037513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4400">
                <a:latin typeface="Comic Sans MS" pitchFamily="66" charset="0"/>
              </a:rPr>
              <a:t>His timing was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not good. A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naval war was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about to break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out against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Spain. Elizabeth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would not allow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White to take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a ship back to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Roanoke.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5"/>
          <p:cNvSpPr txBox="1">
            <a:spLocks noChangeArrowheads="1"/>
          </p:cNvSpPr>
          <p:nvPr/>
        </p:nvSpPr>
        <p:spPr bwMode="auto">
          <a:xfrm>
            <a:off x="990600" y="762000"/>
            <a:ext cx="7235825" cy="545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latin typeface="Comic Sans MS" pitchFamily="66" charset="0"/>
              </a:rPr>
              <a:t>Importantly for England,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its navy defeated the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Spanish Armada in 1588. 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This defeat marked the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beginning of Spain’s fall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from world power. It gave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England the chance to take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the title.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4"/>
          <p:cNvSpPr txBox="1">
            <a:spLocks noChangeArrowheads="1"/>
          </p:cNvSpPr>
          <p:nvPr/>
        </p:nvSpPr>
        <p:spPr bwMode="auto">
          <a:xfrm>
            <a:off x="609600" y="1143000"/>
            <a:ext cx="782002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latin typeface="Comic Sans MS" pitchFamily="66" charset="0"/>
              </a:rPr>
              <a:t>Yet, White couldn’t get back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to Roanoke until 1590. When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he arrived at the settlement,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all of the people were gone.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1524000" y="1828800"/>
            <a:ext cx="6492875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latin typeface="Comic Sans MS" pitchFamily="66" charset="0"/>
              </a:rPr>
              <a:t>It remains a mystery 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today what happened to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the settlers at Roanoke.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4"/>
          <p:cNvSpPr txBox="1">
            <a:spLocks noChangeArrowheads="1"/>
          </p:cNvSpPr>
          <p:nvPr/>
        </p:nvSpPr>
        <p:spPr bwMode="auto">
          <a:xfrm>
            <a:off x="304800" y="808038"/>
            <a:ext cx="832485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>
                <a:latin typeface="Comic Sans MS" pitchFamily="66" charset="0"/>
              </a:rPr>
              <a:t>Seventeen years later,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another attempt was made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to settle in Virginia. This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time, the settlers chose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a marshy area at the mouth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of the James River. They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called this settlement, Jamestown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after their new king, James I.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4"/>
          <p:cNvSpPr txBox="1">
            <a:spLocks noChangeArrowheads="1"/>
          </p:cNvSpPr>
          <p:nvPr/>
        </p:nvSpPr>
        <p:spPr bwMode="auto">
          <a:xfrm>
            <a:off x="685800" y="685800"/>
            <a:ext cx="7853363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latin typeface="Comic Sans MS" pitchFamily="66" charset="0"/>
              </a:rPr>
              <a:t>Although this settlement 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almost failed too, after a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few very tough years, it 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stabilized and became 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known as the first permanent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settlement for England.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4"/>
          <p:cNvSpPr txBox="1">
            <a:spLocks noChangeArrowheads="1"/>
          </p:cNvSpPr>
          <p:nvPr/>
        </p:nvSpPr>
        <p:spPr bwMode="auto">
          <a:xfrm>
            <a:off x="298450" y="579438"/>
            <a:ext cx="7789863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>
                <a:latin typeface="Comic Sans MS" pitchFamily="66" charset="0"/>
              </a:rPr>
              <a:t>It lasted until Bacon’s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Rebellion in 1676. Bacon 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burned down the settlement.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At that time, many people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had already moved inland to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better land and less disease.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A new city was soon created 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known as Williamsburg. It grew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to be the most important city in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the colony of Virginia.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110214_23_FrenchAndSpanishTerritoryOfNorthAmericanContinent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14325" y="0"/>
            <a:ext cx="9458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4"/>
          <p:cNvSpPr txBox="1">
            <a:spLocks noChangeArrowheads="1"/>
          </p:cNvSpPr>
          <p:nvPr/>
        </p:nvSpPr>
        <p:spPr bwMode="auto">
          <a:xfrm>
            <a:off x="685800" y="381000"/>
            <a:ext cx="8398453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 dirty="0">
                <a:latin typeface="Comic Sans MS" pitchFamily="66" charset="0"/>
              </a:rPr>
              <a:t>With </a:t>
            </a:r>
            <a:r>
              <a:rPr lang="en-US" sz="4000" dirty="0" smtClean="0">
                <a:latin typeface="Comic Sans MS" pitchFamily="66" charset="0"/>
              </a:rPr>
              <a:t>Queen Mary’s </a:t>
            </a:r>
            <a:r>
              <a:rPr lang="en-US" sz="4000" dirty="0">
                <a:latin typeface="Comic Sans MS" pitchFamily="66" charset="0"/>
              </a:rPr>
              <a:t>death in 1558,</a:t>
            </a:r>
          </a:p>
          <a:p>
            <a:pPr eaLnBrk="1" hangingPunct="1"/>
            <a:r>
              <a:rPr lang="en-US" sz="4000" dirty="0">
                <a:latin typeface="Comic Sans MS" pitchFamily="66" charset="0"/>
              </a:rPr>
              <a:t>there was controversy over</a:t>
            </a:r>
          </a:p>
          <a:p>
            <a:pPr eaLnBrk="1" hangingPunct="1"/>
            <a:r>
              <a:rPr lang="en-US" sz="4000" dirty="0">
                <a:latin typeface="Comic Sans MS" pitchFamily="66" charset="0"/>
              </a:rPr>
              <a:t>whom should rule. Elizabeth,</a:t>
            </a:r>
          </a:p>
          <a:p>
            <a:pPr eaLnBrk="1" hangingPunct="1"/>
            <a:r>
              <a:rPr lang="en-US" sz="4000" dirty="0">
                <a:latin typeface="Comic Sans MS" pitchFamily="66" charset="0"/>
              </a:rPr>
              <a:t>the younger daughter of</a:t>
            </a:r>
          </a:p>
          <a:p>
            <a:pPr eaLnBrk="1" hangingPunct="1"/>
            <a:r>
              <a:rPr lang="en-US" sz="4000" dirty="0">
                <a:latin typeface="Comic Sans MS" pitchFamily="66" charset="0"/>
              </a:rPr>
              <a:t>Henry claimed the throne.</a:t>
            </a:r>
          </a:p>
          <a:p>
            <a:pPr eaLnBrk="1" hangingPunct="1"/>
            <a:r>
              <a:rPr lang="en-US" sz="4000" dirty="0">
                <a:latin typeface="Comic Sans MS" pitchFamily="66" charset="0"/>
              </a:rPr>
              <a:t>She was only 25 years old. </a:t>
            </a:r>
          </a:p>
          <a:p>
            <a:pPr eaLnBrk="1" hangingPunct="1"/>
            <a:r>
              <a:rPr lang="en-US" sz="4000" dirty="0">
                <a:latin typeface="Comic Sans MS" pitchFamily="66" charset="0"/>
              </a:rPr>
              <a:t>However, she ruled England</a:t>
            </a:r>
          </a:p>
          <a:p>
            <a:pPr eaLnBrk="1" hangingPunct="1"/>
            <a:r>
              <a:rPr lang="en-US" sz="4000" dirty="0">
                <a:latin typeface="Comic Sans MS" pitchFamily="66" charset="0"/>
              </a:rPr>
              <a:t>for 45 years and had a lasting</a:t>
            </a:r>
          </a:p>
          <a:p>
            <a:pPr eaLnBrk="1" hangingPunct="1"/>
            <a:r>
              <a:rPr lang="en-US" sz="4000" dirty="0">
                <a:latin typeface="Comic Sans MS" pitchFamily="66" charset="0"/>
              </a:rPr>
              <a:t>impact on the country.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Queen Elizabe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3856038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4632325" y="233363"/>
            <a:ext cx="4176713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000">
                <a:latin typeface="Comic Sans MS" pitchFamily="66" charset="0"/>
              </a:rPr>
              <a:t>When she took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over the throne,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there was major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tension between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Catholics and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Protestants. The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treasury was 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nearly empty,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and Spain was a</a:t>
            </a:r>
          </a:p>
          <a:p>
            <a:pPr eaLnBrk="1" hangingPunct="1"/>
            <a:r>
              <a:rPr lang="en-US" sz="4000">
                <a:latin typeface="Comic Sans MS" pitchFamily="66" charset="0"/>
              </a:rPr>
              <a:t>huge threat.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441325" y="492125"/>
            <a:ext cx="8445500" cy="539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latin typeface="Comic Sans MS" pitchFamily="66" charset="0"/>
              </a:rPr>
              <a:t>However, she made great 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changes for her country:</a:t>
            </a:r>
          </a:p>
          <a:p>
            <a:pPr eaLnBrk="1" hangingPunct="1"/>
            <a:endParaRPr lang="en-US" sz="4400">
              <a:latin typeface="Comic Sans MS" pitchFamily="66" charset="0"/>
            </a:endParaRPr>
          </a:p>
          <a:p>
            <a:pPr eaLnBrk="1" hangingPunct="1">
              <a:buFontTx/>
              <a:buChar char="o"/>
            </a:pPr>
            <a:r>
              <a:rPr lang="en-US" sz="3600">
                <a:latin typeface="Comic Sans MS" pitchFamily="66" charset="0"/>
              </a:rPr>
              <a:t>She unified a Protestant England</a:t>
            </a:r>
          </a:p>
          <a:p>
            <a:pPr eaLnBrk="1" hangingPunct="1">
              <a:buFontTx/>
              <a:buChar char="o"/>
            </a:pPr>
            <a:r>
              <a:rPr lang="en-US" sz="3600">
                <a:latin typeface="Comic Sans MS" pitchFamily="66" charset="0"/>
              </a:rPr>
              <a:t>She brought in and supported the</a:t>
            </a:r>
          </a:p>
          <a:p>
            <a:pPr eaLnBrk="1" hangingPunct="1"/>
            <a:r>
              <a:rPr lang="en-US" sz="3600">
                <a:latin typeface="Comic Sans MS" pitchFamily="66" charset="0"/>
              </a:rPr>
              <a:t>Renaissance Age of literature</a:t>
            </a:r>
          </a:p>
          <a:p>
            <a:pPr eaLnBrk="1" hangingPunct="1"/>
            <a:r>
              <a:rPr lang="en-US" sz="3600">
                <a:latin typeface="Comic Sans MS" pitchFamily="66" charset="0"/>
              </a:rPr>
              <a:t>and music</a:t>
            </a:r>
          </a:p>
          <a:p>
            <a:pPr eaLnBrk="1" hangingPunct="1">
              <a:buFontTx/>
              <a:buChar char="o"/>
            </a:pPr>
            <a:r>
              <a:rPr lang="en-US" sz="3600">
                <a:latin typeface="Comic Sans MS" pitchFamily="66" charset="0"/>
              </a:rPr>
              <a:t>She brought England into competition</a:t>
            </a:r>
          </a:p>
          <a:p>
            <a:pPr eaLnBrk="1" hangingPunct="1"/>
            <a:r>
              <a:rPr lang="en-US" sz="3600">
                <a:latin typeface="Comic Sans MS" pitchFamily="66" charset="0"/>
              </a:rPr>
              <a:t>as a world power.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457200" y="1676400"/>
            <a:ext cx="81613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buFontTx/>
              <a:buChar char="o"/>
            </a:pPr>
            <a:r>
              <a:rPr lang="en-US" sz="4400">
                <a:latin typeface="Comic Sans MS" pitchFamily="66" charset="0"/>
              </a:rPr>
              <a:t>Very importantly, she was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responsible for English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exploration of the New World.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Sir Humphrey Gilbert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4114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4784725" y="111125"/>
            <a:ext cx="4008438" cy="679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latin typeface="Comic Sans MS" pitchFamily="66" charset="0"/>
              </a:rPr>
              <a:t>Sir Humphrey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Gilbert went 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out looking for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lands to claim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for England. 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England had to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get a foot in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the door after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Columbus’s 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discovery.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822325" y="644525"/>
            <a:ext cx="737552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latin typeface="Comic Sans MS" pitchFamily="66" charset="0"/>
              </a:rPr>
              <a:t>Sir Humphrey found (and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claimed) Newfoundland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for England. Tragically, he 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died in a shipwreck while on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his way back home in 1583.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914400" y="1447800"/>
            <a:ext cx="6767513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4400">
                <a:latin typeface="Comic Sans MS" pitchFamily="66" charset="0"/>
              </a:rPr>
              <a:t>One of Elizabeth’s 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favorites and the half-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brother of Sir Humphrey</a:t>
            </a:r>
          </a:p>
          <a:p>
            <a:pPr eaLnBrk="1" hangingPunct="1"/>
            <a:r>
              <a:rPr lang="en-US" sz="4400">
                <a:latin typeface="Comic Sans MS" pitchFamily="66" charset="0"/>
              </a:rPr>
              <a:t>was Sir Walter Raleigh.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347</TotalTime>
  <Words>542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Garamond</vt:lpstr>
      <vt:lpstr>Arial</vt:lpstr>
      <vt:lpstr>Wingdings</vt:lpstr>
      <vt:lpstr>Calibri</vt:lpstr>
      <vt:lpstr>Comic Sans MS</vt:lpstr>
      <vt:lpstr>Stream</vt:lpstr>
      <vt:lpstr>Exploration to the New World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Company>DVMS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Exploration to the New World</dc:title>
  <dc:creator>Lynne Meiers</dc:creator>
  <cp:lastModifiedBy>lmeiers</cp:lastModifiedBy>
  <cp:revision>12</cp:revision>
  <dcterms:created xsi:type="dcterms:W3CDTF">2005-09-24T23:24:58Z</dcterms:created>
  <dcterms:modified xsi:type="dcterms:W3CDTF">2013-08-30T23:05:53Z</dcterms:modified>
</cp:coreProperties>
</file>